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0" autoAdjust="0"/>
    <p:restoredTop sz="94660"/>
  </p:normalViewPr>
  <p:slideViewPr>
    <p:cSldViewPr snapToGrid="0">
      <p:cViewPr varScale="1">
        <p:scale>
          <a:sx n="81" d="100"/>
          <a:sy n="81" d="100"/>
        </p:scale>
        <p:origin x="60" y="7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F220A-DA9B-4BBC-9C75-C66D46F53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2D5431-D5FF-44BE-B0B0-08FB98FE7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05585-26EB-401F-A580-C4F7CFA4C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0C38E-E9B1-4C96-BCC8-D99371EEC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2FE22-3A5F-4449-8898-C66D8358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4854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84F19-5B91-4971-9D24-A632D22AD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3F3CFF-4A4B-43E2-BFF5-AE65291855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52F4D-E9D6-4D7B-ABCA-577B628FC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47111-CDAF-464F-BD09-99452F604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CE59C-78F6-4935-AE8B-E3198D8C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42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604A56-5CB4-4BC7-BA72-37EC50C12B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07CFD4-6E1D-4973-B922-472C9FB23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01650-46DF-43FB-9A3B-A5CD84F4C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F020A-FC80-49E5-9363-F51447315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B1F3C-7EF7-4710-84AF-B799B3DD0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795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E5B47-2EC6-48BC-8DD6-BE05C4B29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6669D-0B7F-4A86-AD0D-C7F8D5192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14E3D-C639-4A52-BBD4-457536FB7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56922-F240-4EF3-905E-B9DFB257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65727-CADB-4DD6-9046-F1100897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628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A3CCD-9691-4A96-A2D6-D1F53F47F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3C4D3-7251-48A1-AEDE-AEBC7EF1E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DB80-1867-4ABC-85FB-CF546D13A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0258E-3BB7-41C5-B0BC-F8716E7B4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ADF5B-5B74-46CE-A56F-B633CC5AA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4261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31F6C-47D6-4523-87B1-1626B9665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1AB54-B5F7-4311-8217-7E3769EF6F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E7B8C-B146-4CDF-B078-67A0EE6B5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0579-953F-4F41-9BCB-8913DA946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92BE6-7135-4CB5-89D6-9D9981B1A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242C2-51E3-4A35-BCB5-C5A81A8C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0180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4D11A-42A7-412D-87FB-8315E9A58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968DD-1E3F-4BDF-BCA1-21F3F3974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78E27-D17C-4926-901B-318C040F3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390821-6708-4581-975E-3C87A0BA4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9D402B-EF6B-4F04-AE9E-58C2D99BA7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4E8121-22E9-4C44-AF20-BE1527F9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7DF95B-32D7-4CA8-8D6A-2442FE5B4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7E430E-0801-4874-BE8C-20D10F991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0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A5966-06AD-400E-803A-2830E6518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4EF1C0-915C-4F9F-B6F8-34FCB214F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5FAA9-7427-4017-B7F1-61B7297C2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16EB0-0C9E-48B1-A388-ABAF8F8ED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8854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3D9000-27FD-4772-AF4D-93E6A138C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FBBA7F-CEF3-4200-9B6F-C133A8B7F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EDEE6-91DB-4D62-A790-7E8D5FE2C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7804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A595-FB8D-48BF-85CD-0BED13D35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4A508-8447-429A-8E55-874ACAB9C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EA9D00-96A5-496F-95ED-A1A592E0E7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EBFD5-86B6-46A2-81D4-A588B9FB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3C5D8-6C81-46B1-A974-BD2FD2E6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850BC5-C9A0-434E-9706-6FD8EF18F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6463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036A5-2E6F-451C-BD8A-BBCB3B1FE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705540-3B4E-4D31-B0A6-4FC713EE4F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3EB517-C45B-4940-9B06-4E1F55F5D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F53D7-E620-495E-8001-F6989DD33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D68ACD-B2F0-476E-BD8F-8EB76C9BF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8C4F2B-D316-4097-AE06-FA388F80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664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9802F1-E657-4CF1-BD6A-4EFC93A2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7A822-0EBA-48C7-A780-CD8AE4CEE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EF5F9-0F07-4041-936C-F6A72F130F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D57D4-96EB-485F-885D-A03F9F5EA4CF}" type="datetimeFigureOut">
              <a:rPr lang="en-CA" smtClean="0"/>
              <a:t>2020-09-07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60C3-4B15-4785-B413-CFEA33C50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7811E-C073-4268-BAEF-6F604A18A6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07C55-DE05-4A86-BC70-31208D07C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033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10.jpeg"/><Relationship Id="rId7" Type="http://schemas.openxmlformats.org/officeDocument/2006/relationships/hyperlink" Target="https://en.wikipedia.org/wiki/Reservehandverfahren" TargetMode="External"/><Relationship Id="rId2" Type="http://schemas.openxmlformats.org/officeDocument/2006/relationships/hyperlink" Target="https://en.wikipedia.org/wiki/Kurzsignal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hyperlink" Target="https://www.youtube.com/watch?v=K6R52Xhh0_I" TargetMode="External"/><Relationship Id="rId4" Type="http://schemas.openxmlformats.org/officeDocument/2006/relationships/hyperlink" Target="https://en.wikipedia.org/wiki/German_submarine_U-110_(1940)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urzsignale" TargetMode="External"/><Relationship Id="rId2" Type="http://schemas.openxmlformats.org/officeDocument/2006/relationships/hyperlink" Target="https://en.wikipedia.org/wiki/Boarding_(attack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Iceland" TargetMode="External"/><Relationship Id="rId5" Type="http://schemas.openxmlformats.org/officeDocument/2006/relationships/hyperlink" Target="https://en.wikipedia.org/wiki/German_submarine_U-110_(1940)#cite_note-5" TargetMode="External"/><Relationship Id="rId4" Type="http://schemas.openxmlformats.org/officeDocument/2006/relationships/hyperlink" Target="https://en.wikipedia.org/wiki/Enigma_machin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egzZZRIqj4" TargetMode="External"/><Relationship Id="rId2" Type="http://schemas.openxmlformats.org/officeDocument/2006/relationships/hyperlink" Target="https://en.wikipedia.org/wiki/UVB-76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BEF55-43E3-4350-BE63-9CB115E94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0x101 – Security in History</a:t>
            </a:r>
            <a:br>
              <a:rPr lang="en-US" dirty="0"/>
            </a:br>
            <a:r>
              <a:rPr lang="en-US" dirty="0"/>
              <a:t>Basic Ciphers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F939F-753C-45A0-BC3A-73D8DCDC6B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b="1" dirty="0"/>
              <a:t>ECED4406 – Computer Security</a:t>
            </a:r>
          </a:p>
          <a:p>
            <a:endParaRPr lang="en-US" sz="2400" b="1" dirty="0"/>
          </a:p>
          <a:p>
            <a:r>
              <a:rPr lang="en-US" sz="2400" b="1" dirty="0"/>
              <a:t>Dr. Colin O’Flynn</a:t>
            </a:r>
          </a:p>
          <a:p>
            <a:r>
              <a:rPr lang="en-US" sz="2400" b="1" dirty="0"/>
              <a:t>Dalhousie University.</a:t>
            </a:r>
            <a:endParaRPr lang="en-CA" sz="2400" b="1" dirty="0"/>
          </a:p>
          <a:p>
            <a:endParaRPr lang="en-CA" dirty="0"/>
          </a:p>
        </p:txBody>
      </p:sp>
      <p:pic>
        <p:nvPicPr>
          <p:cNvPr id="1026" name="Picture 2" descr="Decoder Rings | Pucks and Puzzle Pieces">
            <a:extLst>
              <a:ext uri="{FF2B5EF4-FFF2-40B4-BE49-F238E27FC236}">
                <a16:creationId xmlns:a16="http://schemas.microsoft.com/office/drawing/2014/main" id="{5C002F79-82F8-4C36-89B9-23A376B72C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1" y="3852797"/>
            <a:ext cx="2042172" cy="300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alston Cereal Chex Agent Secret Decoder Prize Toy Ring - TPNC">
            <a:extLst>
              <a:ext uri="{FF2B5EF4-FFF2-40B4-BE49-F238E27FC236}">
                <a16:creationId xmlns:a16="http://schemas.microsoft.com/office/drawing/2014/main" id="{4F5CAD12-FC76-435E-AC3F-CD8F30F0B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8960" y="4433772"/>
            <a:ext cx="3637280" cy="197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6114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6DF6E-3E5A-4A1C-BB7B-0511CF29A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021" y="365125"/>
            <a:ext cx="10951779" cy="1325563"/>
          </a:xfrm>
        </p:spPr>
        <p:txBody>
          <a:bodyPr/>
          <a:lstStyle/>
          <a:p>
            <a:r>
              <a:rPr lang="en-US" dirty="0"/>
              <a:t>Example – Various Ciphers from U110 Capture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0F99D-AB0B-45D8-B919-C58BD0DB2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222" y="5584765"/>
            <a:ext cx="4775157" cy="4594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800" dirty="0">
                <a:hlinkClick r:id="rId2"/>
              </a:rPr>
              <a:t>https://en.wikipedia.org/wiki/Kurzsignale</a:t>
            </a:r>
            <a:r>
              <a:rPr lang="en-CA" sz="1800" dirty="0"/>
              <a:t> 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9DECFDB-929C-4FAB-B021-3A1EF990B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70" y="3211925"/>
            <a:ext cx="3598962" cy="2299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47A850-4693-4B1B-AC72-9BF7F4864248}"/>
              </a:ext>
            </a:extLst>
          </p:cNvPr>
          <p:cNvSpPr txBox="1"/>
          <p:nvPr/>
        </p:nvSpPr>
        <p:spPr>
          <a:xfrm>
            <a:off x="2493577" y="6308209"/>
            <a:ext cx="93147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hlinkClick r:id="rId4"/>
              </a:rPr>
              <a:t>https://en.wikipedia.org/wiki/German_submarine_U-110_(1940)</a:t>
            </a:r>
            <a:r>
              <a:rPr lang="en-CA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EBC945-DA1F-42FF-A293-D061160CA1EE}"/>
              </a:ext>
            </a:extLst>
          </p:cNvPr>
          <p:cNvSpPr txBox="1"/>
          <p:nvPr/>
        </p:nvSpPr>
        <p:spPr>
          <a:xfrm>
            <a:off x="2493577" y="6044170"/>
            <a:ext cx="7911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Documentary on U110: </a:t>
            </a:r>
            <a:r>
              <a:rPr lang="en-CA" dirty="0">
                <a:hlinkClick r:id="rId5"/>
              </a:rPr>
              <a:t>https://www.youtube.com/watch?v=K6R52Xhh0_I</a:t>
            </a:r>
            <a:r>
              <a:rPr lang="en-CA" dirty="0"/>
              <a:t> 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B70A2643-469F-4DEC-A9C0-48DD4B618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0317" y="2961047"/>
            <a:ext cx="1944688" cy="2690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1CE4768-4BF5-4BC6-8666-B1733E1EBAC2}"/>
              </a:ext>
            </a:extLst>
          </p:cNvPr>
          <p:cNvSpPr txBox="1"/>
          <p:nvPr/>
        </p:nvSpPr>
        <p:spPr>
          <a:xfrm>
            <a:off x="6887560" y="5674838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hlinkClick r:id="rId7"/>
              </a:rPr>
              <a:t>https://en.wikipedia.org/wiki/Reservehandverfahren</a:t>
            </a:r>
            <a:r>
              <a:rPr lang="en-CA" dirty="0"/>
              <a:t> </a:t>
            </a:r>
          </a:p>
        </p:txBody>
      </p:sp>
      <p:pic>
        <p:nvPicPr>
          <p:cNvPr id="7174" name="Picture 6" descr="German submarine U-110 (1940) - Wikipedia">
            <a:extLst>
              <a:ext uri="{FF2B5EF4-FFF2-40B4-BE49-F238E27FC236}">
                <a16:creationId xmlns:a16="http://schemas.microsoft.com/office/drawing/2014/main" id="{FF149838-C245-4F7A-98C4-5BB463F46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7094" y="1360897"/>
            <a:ext cx="4641631" cy="192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661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CF871-3793-4A5C-B670-4731A117C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</a:t>
            </a:r>
            <a:r>
              <a:rPr lang="en-US" dirty="0" err="1"/>
              <a:t>Bording</a:t>
            </a:r>
            <a:r>
              <a:rPr lang="en-US" dirty="0"/>
              <a:t> Party (from Wikipedia)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C450C-7E89-42CE-8771-8E566AF87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06051"/>
          </a:xfrm>
        </p:spPr>
        <p:txBody>
          <a:bodyPr/>
          <a:lstStyle/>
          <a:p>
            <a:pPr marL="0" indent="0">
              <a:buNone/>
            </a:pP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“Bulldog's </a:t>
            </a:r>
            <a:r>
              <a:rPr lang="en-US" b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Boarding (attack)"/>
              </a:rPr>
              <a:t>boarding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party, led by sub-lieutenant David </a:t>
            </a:r>
            <a:r>
              <a:rPr lang="en-US" b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Balme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got onto U-110 and stripped it of everything portable, including her </a:t>
            </a:r>
            <a:r>
              <a:rPr lang="en-US" b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Kurzsignale"/>
              </a:rPr>
              <a:t>Kurzsignale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code book and </a:t>
            </a:r>
            <a:r>
              <a:rPr lang="en-US" b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Enigma machine"/>
              </a:rPr>
              <a:t>Enigma machine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en-US" b="0" u="none" strike="noStrike" baseline="30000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"/>
              </a:rPr>
              <a:t>[5]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William Stewart Pollock, a former radio operator in the Royal Navy and on loan to Bulldog, was on the second boat to board U-110. He </a:t>
            </a:r>
            <a:r>
              <a:rPr lang="en-US" b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retrieved the Enigma machine and books as they looked out of place in the radio room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 U-110 was taken in tow back toward Britain, but sank </a:t>
            </a:r>
            <a:r>
              <a:rPr lang="en-US" b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en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route to </a:t>
            </a:r>
            <a:r>
              <a:rPr lang="en-US" b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" tooltip="Iceland"/>
              </a:rPr>
              <a:t>Iceland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.”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13391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71AC1-4779-4005-BC12-EF2E0CFE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Stations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38C69-909A-4404-B2BD-5121659AA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4903"/>
            <a:ext cx="10515600" cy="1325564"/>
          </a:xfrm>
        </p:spPr>
        <p:txBody>
          <a:bodyPr/>
          <a:lstStyle/>
          <a:p>
            <a:r>
              <a:rPr lang="en-US" dirty="0"/>
              <a:t>Example of good usage of code books – “number stations” transmit words in the clear to *everyone*. Only agents with codebook can understand.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05627-BF24-4C1D-A72B-B99FC8C3B286}"/>
              </a:ext>
            </a:extLst>
          </p:cNvPr>
          <p:cNvSpPr txBox="1"/>
          <p:nvPr/>
        </p:nvSpPr>
        <p:spPr>
          <a:xfrm>
            <a:off x="995853" y="3950044"/>
            <a:ext cx="925173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dirty="0"/>
              <a:t>Very famous &amp; interesting one is UVB-76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See </a:t>
            </a:r>
            <a:r>
              <a:rPr lang="en-CA" sz="2000" dirty="0">
                <a:hlinkClick r:id="rId2"/>
              </a:rPr>
              <a:t>https://en.wikipedia.org/wiki/UVB-76</a:t>
            </a:r>
            <a:r>
              <a:rPr lang="en-CA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Running since 1973, still running today.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Mostly beeps / buzzes (that change).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Sometimes talking has been broadcast.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Often number/letter sequence (as recently as August 24 / 2020).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00D541-6A02-4BD4-B9C7-754C053E348F}"/>
              </a:ext>
            </a:extLst>
          </p:cNvPr>
          <p:cNvSpPr txBox="1"/>
          <p:nvPr/>
        </p:nvSpPr>
        <p:spPr>
          <a:xfrm>
            <a:off x="1298684" y="6066361"/>
            <a:ext cx="8073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Listen to it live: </a:t>
            </a:r>
            <a:r>
              <a:rPr lang="en-CA" dirty="0">
                <a:hlinkClick r:id="rId3"/>
              </a:rPr>
              <a:t>https://www.youtube.com/watch?v=LegzZZRIqj4</a:t>
            </a:r>
            <a:r>
              <a:rPr lang="en-CA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C0ED49-C590-4599-82A1-86B3A068573F}"/>
              </a:ext>
            </a:extLst>
          </p:cNvPr>
          <p:cNvSpPr txBox="1"/>
          <p:nvPr/>
        </p:nvSpPr>
        <p:spPr>
          <a:xfrm>
            <a:off x="995853" y="3244334"/>
            <a:ext cx="96931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Example of https://www.youtube.com/watch?v=GNnPPQU9c-c&amp;t=47s</a:t>
            </a:r>
          </a:p>
        </p:txBody>
      </p:sp>
    </p:spTree>
    <p:extLst>
      <p:ext uri="{BB962C8B-B14F-4D97-AF65-F5344CB8AC3E}">
        <p14:creationId xmlns:p14="http://schemas.microsoft.com/office/powerpoint/2010/main" val="2065284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631B3-4DC9-4264-BBC7-0F2CF21BB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Ciphers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3D436-B1B3-4101-B63E-8FDDAF07B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021" y="1825625"/>
            <a:ext cx="10515600" cy="4351338"/>
          </a:xfrm>
        </p:spPr>
        <p:txBody>
          <a:bodyPr/>
          <a:lstStyle/>
          <a:p>
            <a:r>
              <a:rPr lang="en-US" dirty="0"/>
              <a:t>Normally based on substitutions, code books, etc.</a:t>
            </a:r>
          </a:p>
          <a:p>
            <a:r>
              <a:rPr lang="en-US" dirty="0"/>
              <a:t>Easy to break with computers (luckily those didn’t exist then).</a:t>
            </a:r>
          </a:p>
          <a:p>
            <a:r>
              <a:rPr lang="en-US" dirty="0"/>
              <a:t>Reasonable to break even with humans however often…</a:t>
            </a:r>
          </a:p>
          <a:p>
            <a:r>
              <a:rPr lang="en-US" dirty="0"/>
              <a:t>Usage of code books made them high suspectable to capture of the code book</a:t>
            </a:r>
          </a:p>
          <a:p>
            <a:pPr marL="45720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Once one book captured, system could be lost!</a:t>
            </a:r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52170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443840C-2E0F-435F-8759-1D09862909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2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89FF-2107-48B8-86DA-E0C3C3433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War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49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9560-80FD-4AB5-861C-DC2111393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0" i="0" dirty="0">
                <a:solidFill>
                  <a:srgbClr val="000000"/>
                </a:solidFill>
                <a:effectLst/>
              </a:rPr>
              <a:t>Scytale Cipher</a:t>
            </a:r>
            <a:endParaRPr lang="en-CA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DD43649-E057-49D2-9DE5-186CDA50249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201" y="1825625"/>
            <a:ext cx="761359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444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56040-E0EF-4788-A337-FB7261667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Caesar Cipher</a:t>
            </a:r>
            <a:endParaRPr lang="en-CA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FFB28D2-42D8-49AB-8848-5A0D3B8AD7D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859" y="1825625"/>
            <a:ext cx="1031428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7220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210D8-3BBB-4376-BB69-304CD342E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Rotate by 13 places (ROT-13)</a:t>
            </a:r>
            <a:endParaRPr lang="en-CA" dirty="0"/>
          </a:p>
        </p:txBody>
      </p:sp>
      <p:pic>
        <p:nvPicPr>
          <p:cNvPr id="5122" name="Picture 2" descr="ROT13 - Wikipedia">
            <a:extLst>
              <a:ext uri="{FF2B5EF4-FFF2-40B4-BE49-F238E27FC236}">
                <a16:creationId xmlns:a16="http://schemas.microsoft.com/office/drawing/2014/main" id="{E6837229-707D-4C53-BE02-FB57F538AA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809" y="1805305"/>
            <a:ext cx="751310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6524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59952-B812-425F-A7D8-0B803B2DF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that’s old right???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0D07F3-C776-4F65-BBB7-F11D0D5163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795" y="1690688"/>
            <a:ext cx="5700741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E8F5AB-EECE-4BD4-A121-7FD60F2B5222}"/>
              </a:ext>
            </a:extLst>
          </p:cNvPr>
          <p:cNvSpPr txBox="1"/>
          <p:nvPr/>
        </p:nvSpPr>
        <p:spPr>
          <a:xfrm>
            <a:off x="746795" y="61839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https://en.wikipedia.org/wiki/United_States_v._Elcom_Ltd.</a:t>
            </a:r>
          </a:p>
        </p:txBody>
      </p:sp>
    </p:spTree>
    <p:extLst>
      <p:ext uri="{BB962C8B-B14F-4D97-AF65-F5344CB8AC3E}">
        <p14:creationId xmlns:p14="http://schemas.microsoft.com/office/powerpoint/2010/main" val="1367661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94317-1607-4DDF-84E8-74D558DB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Cipher Security?</a:t>
            </a:r>
            <a:endParaRPr lang="en-CA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844A577-7DF5-4AE2-BA67-59800D0398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414" y="1825625"/>
            <a:ext cx="543917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7839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E6488-3E7D-492F-9786-73752E2A2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Cipher Decryption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80222-41B6-488C-91E4-FA04B2228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04641"/>
            <a:ext cx="10515600" cy="572322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https://www.dcode.fr/caesar-cipher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7E5D22-2CF9-452F-B007-A997748B663F}"/>
              </a:ext>
            </a:extLst>
          </p:cNvPr>
          <p:cNvSpPr txBox="1"/>
          <p:nvPr/>
        </p:nvSpPr>
        <p:spPr>
          <a:xfrm>
            <a:off x="1127235" y="2869324"/>
            <a:ext cx="10586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b="1" i="0" dirty="0" err="1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Olssv</a:t>
            </a:r>
            <a:r>
              <a:rPr lang="en-CA" sz="3600" b="1" i="0" dirty="0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 LJLK </a:t>
            </a:r>
            <a:r>
              <a:rPr lang="en-CA" sz="3600" b="1" i="0" dirty="0" err="1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Jshzz</a:t>
            </a:r>
            <a:r>
              <a:rPr lang="en-CA" sz="3600" b="1" i="0" dirty="0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 </a:t>
            </a:r>
            <a:r>
              <a:rPr lang="en-CA" sz="3600" b="1" i="0" dirty="0" err="1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Mvby</a:t>
            </a:r>
            <a:r>
              <a:rPr lang="en-CA" sz="3600" b="1" i="0" dirty="0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 </a:t>
            </a:r>
            <a:r>
              <a:rPr lang="en-CA" sz="3600" b="1" i="0" dirty="0" err="1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Mvby</a:t>
            </a:r>
            <a:r>
              <a:rPr lang="en-CA" sz="3600" b="1" i="0" dirty="0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 </a:t>
            </a:r>
            <a:r>
              <a:rPr lang="en-CA" sz="3600" b="1" i="0" dirty="0" err="1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Glyv</a:t>
            </a:r>
            <a:r>
              <a:rPr lang="en-CA" sz="3600" b="1" i="0" dirty="0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 </a:t>
            </a:r>
            <a:r>
              <a:rPr lang="en-CA" sz="3600" b="1" i="0" dirty="0" err="1">
                <a:solidFill>
                  <a:srgbClr val="212529"/>
                </a:solidFill>
                <a:effectLst/>
                <a:latin typeface="Lucida Console" panose="020B0609040504020204" pitchFamily="49" charset="0"/>
              </a:rPr>
              <a:t>Zpe</a:t>
            </a:r>
            <a:endParaRPr lang="en-CA" sz="3600" b="1" dirty="0"/>
          </a:p>
        </p:txBody>
      </p:sp>
    </p:spTree>
    <p:extLst>
      <p:ext uri="{BB962C8B-B14F-4D97-AF65-F5344CB8AC3E}">
        <p14:creationId xmlns:p14="http://schemas.microsoft.com/office/powerpoint/2010/main" val="3893272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82139-13AC-4B7F-8095-40561008B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Book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AF645C-0042-4094-9C77-2514C5C671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20673"/>
            <a:ext cx="5437105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D408B6-8FC3-40C7-9218-C1AB4DC79B28}"/>
              </a:ext>
            </a:extLst>
          </p:cNvPr>
          <p:cNvSpPr txBox="1"/>
          <p:nvPr/>
        </p:nvSpPr>
        <p:spPr>
          <a:xfrm>
            <a:off x="6573520" y="1690688"/>
            <a:ext cx="52120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Theoretically unbreakable! Random words assigned to other words or numbers.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need the corresponding code book to decode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…you need a secure channel for the code book. Need many updates to them during a war.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52195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472</Words>
  <Application>Microsoft Office PowerPoint</Application>
  <PresentationFormat>Widescreen</PresentationFormat>
  <Paragraphs>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Lucida Console</vt:lpstr>
      <vt:lpstr>Office Theme</vt:lpstr>
      <vt:lpstr>0x101 – Security in History Basic Ciphers</vt:lpstr>
      <vt:lpstr>War</vt:lpstr>
      <vt:lpstr>Scytale Cipher</vt:lpstr>
      <vt:lpstr>Caesar Cipher</vt:lpstr>
      <vt:lpstr>Example: Rotate by 13 places (ROT-13)</vt:lpstr>
      <vt:lpstr>…but that’s old right???</vt:lpstr>
      <vt:lpstr>Cipher Security?</vt:lpstr>
      <vt:lpstr>Example of Cipher Decryption</vt:lpstr>
      <vt:lpstr>Code Book</vt:lpstr>
      <vt:lpstr>Example – Various Ciphers from U110 Capture</vt:lpstr>
      <vt:lpstr>On Bording Party (from Wikipedia)</vt:lpstr>
      <vt:lpstr>Number Stations</vt:lpstr>
      <vt:lpstr>Historical Ciphers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0x101 – Security in History Basic Ciphers</dc:title>
  <dc:creator>Colin O'Flynn</dc:creator>
  <cp:lastModifiedBy>Colin O'Flynn</cp:lastModifiedBy>
  <cp:revision>5</cp:revision>
  <dcterms:created xsi:type="dcterms:W3CDTF">2020-09-07T18:26:19Z</dcterms:created>
  <dcterms:modified xsi:type="dcterms:W3CDTF">2020-09-07T19:07:44Z</dcterms:modified>
</cp:coreProperties>
</file>

<file path=docProps/thumbnail.jpeg>
</file>